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70" r:id="rId4"/>
    <p:sldId id="259" r:id="rId5"/>
    <p:sldId id="258" r:id="rId6"/>
    <p:sldId id="27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0AC03D-EC96-29C2-B4D6-E7C88F50A1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41D784-7DB9-AB52-5B7B-3DEAAEF5B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8F621E-B2AE-75E0-121C-23E2B5B60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A42B9F-A410-C0B1-D482-7C0F22E3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9FCF58-659D-DA42-688D-BE02E310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0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89CF1C-004E-F106-5841-989E24475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C994AED-8766-D6B9-8830-4351A4EF7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EC28E8-47E1-B928-75F4-F7B965D8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78CFC5-619D-A9A5-8E63-E58D6F94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BC3169-1A39-21BA-C9A1-16296A005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26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D118FB-E8EB-D814-42EC-3189A27A2F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0821131-4B78-0982-B592-29CD38482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495224-CC17-012B-9609-E3498DF3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CC33FA-6BCF-2CCB-0410-4649E248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D27549-E73F-1891-C95C-12518BB4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060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5DBAF-0DB8-4B45-BB21-C9537CFCF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9A5D56-D258-4F38-851C-4903AD7B3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4A524B-CE7D-4F95-BA16-DA4CFD99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141E20-56F4-427F-A68C-9A4250621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2E2F30-D6E3-4085-82B8-76498F89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661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2084F-C790-4270-A0A8-5F5EFF71C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E8BA5C-4241-4E8F-B1C5-1606CBCAF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ECFAB4-08AD-4CF8-A943-EA6CB2E7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015358-3427-483B-938D-EE882388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358438-D09F-40F8-9B7B-054A903B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90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156CE-CDBD-4220-949D-D5553977F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C7B102-6CD3-483A-AE5C-47291E861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862B72-B820-4E4B-84C1-CDD571B5B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B3C129-67D2-4B2A-A4D9-BF68537C0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ADC7CB-A974-420E-949A-BE1B588DE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993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CE9CF6-1893-4EF7-93FF-D577D1524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5E66CA-E012-4880-B234-B24CAB6D2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E318F7F-F91A-40AF-8025-FAAD7D8AA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F6396D3-6412-499F-9682-214D572BA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7CE1F2-7491-4EB2-9FA1-46AF9258D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7F1396-4E7F-437E-8D72-D2C51252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7406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A56BD-99BF-4E75-B2D3-40373AEAC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61A5B8-21D0-47B6-882B-CBAFB2807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DD66C61-B75A-4CF7-BF2F-0FECD0E51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45FEFD5-B8F0-4843-95F2-807AAD6FA9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E7049A-708D-462A-9ACB-ED0851C06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425C5D4-E5CB-4FE7-9DDE-B54953AF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A5B5267-D83F-40E8-A7A0-4E72A62B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0668E7-3AEB-41E0-8FD0-09EFCD82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507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1CA34E-7860-4910-A06E-3513B5B44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27D228B-FC6F-4B72-A030-DC912CB49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31B75A8-B18C-4D67-823A-A4A72E8B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CE641AD-23A0-4BEB-BA52-B22B097B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609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E522D97-EA70-47DD-A691-697280CED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E5D0DD7-30A3-445F-B5E3-4A3FEBEAD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2CC1254-D5A6-4DF9-AAB4-0906C405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8797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807BD3-0A83-45C5-9266-A450639A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399235-6705-4948-84E0-41B7DF489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F797004-DE32-413E-A2C0-B871CBA77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0EC1645-C3F5-4A36-9D42-8108DE4E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998796-EC85-4C05-879C-D5C668541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73D3A4-F3A6-47D7-9DDB-12BAD1EC6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034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B33037-BC33-9810-A664-5CC437B7C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DCD47D-4763-50FF-55E6-1410728D7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549474-B35D-277B-170D-1FE4B18C1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FB1BE1-A591-8997-D4DE-1380DCDE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D54493-5648-1CB4-3717-2661536A9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406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84D4C-71A7-4993-82DD-F0E32E09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12BE488-CAB6-40C5-958F-85880A2C5A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584D06B-5ED8-430D-901F-C1EBB069C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8AC2A9-7949-41DC-8097-31E67BE3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EA56957-3CE7-44B5-B6B5-55569BF44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1A39F15-D8C1-4F40-94B4-B869CD2E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0656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084E5-F1DE-4808-B78D-334E0DB79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A49DFA3-6687-4C74-9E06-357A28CCB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7DC3A7-1535-4668-80A3-448675E9A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2A853B-FDBF-4B3C-9D56-BFAF0308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2150E0-D729-46B0-8383-06376AF2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083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B6D9A9E-E6AC-4D5B-969E-84BEA747A0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B9442A1-D331-40D1-B138-E9ABC2134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E3DEB2-4160-4E85-AD8A-0FB0742C0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EC5833-07B9-4C69-87F5-97819E8DE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3B8ED9-2EA6-496F-951C-F7A26EC42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85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79A30-FC1B-F28C-EEB2-25CD05B58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7279983-7BD4-4698-9923-D68A84CCD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1F20C5-F2F2-1799-DEAF-0C33EF42B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3D30F6-8BCA-50AD-C189-F694A2398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278E49-E246-F8C0-181B-1972F663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13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BB760A-5F3B-9670-B04B-8801C63E9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C9C0E9-5C63-82D7-24AB-54D9FBDBF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D244525-05DC-FB14-9650-A072C935D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278427-3864-6213-98D3-F2831ED2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09CF4E-330D-B07B-94DE-D574D00B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E3D4E1-3323-461E-9957-049477636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73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CAA3A-1FCE-6998-BBD3-3F5A0C095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26B802-6F5E-2637-48C5-418C15A63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CF46437-3D41-35F2-13DB-6F7A9898B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01F97D2-6706-1A1E-E9FA-7E850EC8C8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81C0F7E-3F70-8A8F-13B6-DDFBC797D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E3DC7FF-C504-CB2F-31E1-B7D5911A1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B7AD03D-5B41-EC01-D0CA-8D29218B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4D2DD1A-D652-AE9F-2C36-A81315EC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44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4D69A-23AE-76FE-1CF1-DE1A0088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E546433-364A-AB98-571E-1FAD9E24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AEBD8A-84EE-00D8-FE32-C6BF2F20F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A1900EA-D14F-C1AD-60AC-B788D1A4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83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AF29AFF-CD13-F0C2-C501-AE5D53A1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C710E0F-7233-D229-3A26-C50627FB3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F70E27A-BC7A-D44C-240A-575B4900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1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8C2568-A9BF-48A9-1698-73D61160D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DE14CB6-181B-267F-DDC2-206C7B3B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35C9C11-E581-023B-283D-D1E955D29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6CAEB2-A3CC-84ED-A9F7-4E95072CC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BA759C-6C91-FAC7-ED2A-6B528BA3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E57FFD3-7BE7-B54E-0FAF-0193DBAF9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26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F7D55-5CFE-D341-A6A9-39EE1194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EB3F284-4AF6-F321-20FC-786EB9B17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10EACB5-3013-FC4D-E9C1-B09D536E3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91FA2C-5385-8363-4ABF-8097DDEE2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285D3B6-F6E3-8F76-EF3B-9CF8A6F65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BD4992-E6CD-1A91-9557-646D8D9B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78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3428803-C2B9-05EE-71E7-0C19FA9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C34AE2-CF17-05B1-9D6D-FC5CAD3B2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418B29-2A5D-DB34-3CA2-3E496329F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DA008-E3D6-417F-A4DB-B7B599B76645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7089FC-0AD5-F608-66EB-4E62DE34A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A42C4A-9F9B-969F-983A-16C661118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7DFB-6045-4904-A552-D0C5FCF628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62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C172EEA-10E3-4BC0-8E38-7BC7FB42C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34D56F-656E-4756-80D4-549CFC3BA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CC0BF6-281F-4718-8315-10C55DCC98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7D49D-1784-4D93-8016-598B848252BF}" type="datetimeFigureOut">
              <a:rPr lang="nl-NL" smtClean="0"/>
              <a:t>22-1-2024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5200B2-C511-490E-8C5F-BDB12873F1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1DB39E-BBE1-46F0-897E-5147C8673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38018-55FF-4F29-ADA3-EA5DC44CED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36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elderlander.nl/winterswijk/even-een-andere-verkiezing-de-frikandel-is-meest-favoriete-snack~a548757f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869EBAF-90BE-4576-89E7-B2585D00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</a:rPr>
              <a:t>Brongebruik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7E05E18B-B063-4E92-814A-A13320775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/>
              <a:t>Heb je een leuk onderwerp bedacht? </a:t>
            </a:r>
            <a:br>
              <a:rPr lang="nl-NL"/>
            </a:br>
            <a:r>
              <a:rPr lang="nl-NL"/>
              <a:t>Dan moet je hier informatie over verzamelen.</a:t>
            </a:r>
          </a:p>
          <a:p>
            <a:r>
              <a:rPr lang="nl-NL"/>
              <a:t>Op internet kun je veel informatie vinden, maar ook in boeken!</a:t>
            </a:r>
            <a:br>
              <a:rPr lang="nl-NL"/>
            </a:br>
            <a:r>
              <a:rPr lang="nl-NL"/>
              <a:t>Gebruik voor dit onderzoek minimaal 2 boeken als bron.</a:t>
            </a:r>
          </a:p>
          <a:p>
            <a:r>
              <a:rPr lang="nl-NL"/>
              <a:t>Wanneer is een bron goed?</a:t>
            </a:r>
            <a:br>
              <a:rPr lang="nl-NL"/>
            </a:br>
            <a:r>
              <a:rPr lang="nl-NL"/>
              <a:t>Kwaliteit</a:t>
            </a:r>
            <a:br>
              <a:rPr lang="nl-NL"/>
            </a:br>
            <a:r>
              <a:rPr lang="nl-NL"/>
              <a:t>Oorsprong</a:t>
            </a:r>
            <a:br>
              <a:rPr lang="nl-NL"/>
            </a:br>
            <a:r>
              <a:rPr lang="nl-NL"/>
              <a:t>Doel</a:t>
            </a:r>
            <a:br>
              <a:rPr lang="nl-NL"/>
            </a:br>
            <a:r>
              <a:rPr lang="nl-NL"/>
              <a:t>Actualiteit</a:t>
            </a:r>
            <a:br>
              <a:rPr lang="nl-NL"/>
            </a:br>
            <a:r>
              <a:rPr lang="nl-NL"/>
              <a:t>Kwantiteit</a:t>
            </a:r>
          </a:p>
        </p:txBody>
      </p:sp>
    </p:spTree>
    <p:extLst>
      <p:ext uri="{BB962C8B-B14F-4D97-AF65-F5344CB8AC3E}">
        <p14:creationId xmlns:p14="http://schemas.microsoft.com/office/powerpoint/2010/main" val="383961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EE2634-CA7D-41AC-9621-FEFC3C53F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Goede bron?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KODAK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7A279CCD-0EAA-4C11-9F43-AF879BE410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8698644" y="109881"/>
            <a:ext cx="2543175" cy="28575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E7E0C3CE-7371-40C3-AD04-C34A96A40502}"/>
              </a:ext>
            </a:extLst>
          </p:cNvPr>
          <p:cNvSpPr txBox="1"/>
          <p:nvPr/>
        </p:nvSpPr>
        <p:spPr>
          <a:xfrm>
            <a:off x="616316" y="2683844"/>
            <a:ext cx="113501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1538" algn="l"/>
              </a:tabLst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 = kwaliteit  	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hoe is de taal? openen de afbeeldingen etc.?</a:t>
            </a:r>
          </a:p>
          <a:p>
            <a:pPr marL="0" marR="0" lvl="0" indent="0" algn="l" defTabSz="854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 = oorsprong	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wie is de auteur, van welke organisatie is de site?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854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 = doel			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wil de site verkopen, overtuigen of informeren?</a:t>
            </a:r>
          </a:p>
          <a:p>
            <a:pPr marL="0" marR="0" lvl="0" indent="0" algn="l" defTabSz="854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= actualiteit	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 je een jaartal vinden?</a:t>
            </a:r>
          </a:p>
          <a:p>
            <a:pPr marL="0" marR="0" lvl="0" indent="0" algn="l" defTabSz="854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 = kwantiteit		</a:t>
            </a: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 je nog meer bronnen vinden? </a:t>
            </a:r>
          </a:p>
        </p:txBody>
      </p:sp>
    </p:spTree>
    <p:extLst>
      <p:ext uri="{BB962C8B-B14F-4D97-AF65-F5344CB8AC3E}">
        <p14:creationId xmlns:p14="http://schemas.microsoft.com/office/powerpoint/2010/main" val="143666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983FC835-0C87-4143-9210-D7D65FFB1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nl-NL" b="1" dirty="0"/>
              <a:t>Bronvermelding APA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AD190DE9-7E5C-4933-9C50-F5B8737AD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7128"/>
            <a:ext cx="11129682" cy="562087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Je noemt de bron altijd op </a:t>
            </a:r>
            <a:r>
              <a:rPr lang="nl-NL" u="sng" dirty="0"/>
              <a:t>twee</a:t>
            </a:r>
            <a:r>
              <a:rPr lang="nl-NL" dirty="0"/>
              <a:t> plekken.</a:t>
            </a:r>
            <a:br>
              <a:rPr lang="nl-NL" dirty="0">
                <a:cs typeface="Calibri"/>
              </a:rPr>
            </a:br>
            <a:br>
              <a:rPr lang="nl-NL" dirty="0"/>
            </a:br>
            <a:r>
              <a:rPr lang="nl-NL" dirty="0"/>
              <a:t>1. In de tekst:</a:t>
            </a:r>
            <a:br>
              <a:rPr lang="nl-NL" dirty="0"/>
            </a:br>
            <a:r>
              <a:rPr lang="nl-NL" dirty="0"/>
              <a:t>aan het eind van de alinea waar je de informatie uit de bron hebt verwerkt, </a:t>
            </a:r>
            <a:br>
              <a:rPr lang="nl-NL" dirty="0"/>
            </a:br>
            <a:r>
              <a:rPr lang="nl-NL" dirty="0"/>
              <a:t>door tussen haakjes de achternaam van de auteur + jaartal te noemen. </a:t>
            </a:r>
            <a:br>
              <a:rPr lang="nl-NL" dirty="0"/>
            </a:br>
            <a:r>
              <a:rPr lang="nl-NL" dirty="0"/>
              <a:t>Bijvoorbeeld: </a:t>
            </a:r>
            <a:r>
              <a:rPr lang="nl-NL" i="1" dirty="0"/>
              <a:t>(Jansen, 2009)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dirty="0"/>
              <a:t>2. In de bronnenlijst: op alfabetische volgorde</a:t>
            </a:r>
            <a:endParaRPr lang="nl-NL" dirty="0">
              <a:cs typeface="Calibri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nl-NL" dirty="0"/>
              <a:t>Auteur (als die niet bekend is, de naam van de organisatie achter de website)</a:t>
            </a:r>
            <a:endParaRPr lang="nl-NL" dirty="0">
              <a:cs typeface="Calibri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/>
              <a:t>Jaartal  (als het jaartal onbekend is, vermeld je hier </a:t>
            </a:r>
            <a:r>
              <a:rPr lang="nl-NL" dirty="0" err="1"/>
              <a:t>z.d.</a:t>
            </a:r>
            <a:r>
              <a:rPr lang="nl-NL" dirty="0"/>
              <a:t>)</a:t>
            </a:r>
            <a:endParaRPr lang="nl-NL" dirty="0">
              <a:cs typeface="Calibri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nl-NL" dirty="0"/>
              <a:t>Titel</a:t>
            </a:r>
            <a:endParaRPr lang="nl-NL" dirty="0">
              <a:cs typeface="Calibri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nl-NL" i="1" dirty="0">
                <a:solidFill>
                  <a:srgbClr val="000000"/>
                </a:solidFill>
                <a:cs typeface="Calibri"/>
              </a:rPr>
              <a:t>Datum 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i="1" dirty="0">
                <a:solidFill>
                  <a:srgbClr val="000000"/>
                </a:solidFill>
                <a:cs typeface="Calibri"/>
              </a:rPr>
              <a:t>Website </a:t>
            </a:r>
          </a:p>
          <a:p>
            <a:pPr marL="0" indent="0">
              <a:buNone/>
            </a:pPr>
            <a:endParaRPr lang="nl-NL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nl-NL" dirty="0"/>
              <a:t>Bron van internet? Vermeld dan óók:</a:t>
            </a:r>
            <a:endParaRPr lang="nl-NL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/>
              <a:t>Geraadpleegd op: datum van vandaag, van: </a:t>
            </a:r>
            <a:r>
              <a:rPr lang="nl-NL" u="sng" dirty="0"/>
              <a:t>http.website/link.nl</a:t>
            </a:r>
            <a:endParaRPr lang="nl-NL" dirty="0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72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40AF76-36C7-4773-9D2C-8B7FA88C1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Bronvermelding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58B2D8-99F1-47C1-91AB-3C41A6D78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1806575"/>
            <a:ext cx="539115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dirty="0"/>
              <a:t>In de tekst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i="1" dirty="0">
                <a:latin typeface="+mj-lt"/>
              </a:rPr>
              <a:t>Onze documentaire gaat over chocola. Er zijn 4 landen die met elkaar 80% van alle chocola produceren (</a:t>
            </a:r>
            <a:r>
              <a:rPr lang="nl-NL" i="1" dirty="0" err="1">
                <a:latin typeface="+mj-lt"/>
              </a:rPr>
              <a:t>TonyChocolonely</a:t>
            </a:r>
            <a:r>
              <a:rPr lang="nl-NL" i="1" dirty="0">
                <a:latin typeface="+mj-lt"/>
              </a:rPr>
              <a:t>, 2018)</a:t>
            </a:r>
            <a:endParaRPr lang="nl-NL" i="1" dirty="0">
              <a:latin typeface="+mj-lt"/>
              <a:cs typeface="Calibri Light"/>
            </a:endParaRPr>
          </a:p>
          <a:p>
            <a:pPr marL="0" indent="0">
              <a:buNone/>
            </a:pPr>
            <a:endParaRPr lang="nl-NL" sz="400" i="1"/>
          </a:p>
          <a:p>
            <a:pPr marL="0" indent="0">
              <a:buNone/>
            </a:pPr>
            <a:r>
              <a:rPr lang="nl-NL" dirty="0"/>
              <a:t>Auteur + jaar</a:t>
            </a:r>
            <a:endParaRPr lang="nl-NL" i="1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FC78FB5-B38F-45A7-8950-FB42EADF3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5854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dirty="0"/>
              <a:t>In de bronnenlijst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dirty="0" err="1"/>
              <a:t>TonyChocolonely</a:t>
            </a:r>
            <a:r>
              <a:rPr lang="nl-NL" dirty="0"/>
              <a:t> (2018). </a:t>
            </a:r>
            <a:r>
              <a:rPr lang="nl-NL" i="1" dirty="0"/>
              <a:t>Waar wordt je chocola gemaakt? – </a:t>
            </a:r>
            <a:r>
              <a:rPr lang="nl-NL" dirty="0"/>
              <a:t>Geraadpleegd op </a:t>
            </a:r>
            <a:r>
              <a:rPr lang="nl-NL" dirty="0">
                <a:ea typeface="+mn-lt"/>
                <a:cs typeface="+mn-lt"/>
              </a:rPr>
              <a:t>06/03/2019 </a:t>
            </a:r>
            <a:r>
              <a:rPr lang="nl-NL" dirty="0"/>
              <a:t>van: </a:t>
            </a:r>
            <a:r>
              <a:rPr lang="nl-NL" sz="2600" u="sng" dirty="0">
                <a:solidFill>
                  <a:srgbClr val="0070C0"/>
                </a:solidFill>
              </a:rPr>
              <a:t>http.fairchoclat.nl</a:t>
            </a:r>
            <a:endParaRPr lang="nl-NL" sz="2600" u="sng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br>
              <a:rPr lang="nl-NL" sz="2400" dirty="0"/>
            </a:br>
            <a:endParaRPr lang="nl-NL" sz="2600" u="sng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nl-NL" dirty="0"/>
              <a:t>Auteur (jaartal). </a:t>
            </a:r>
            <a:r>
              <a:rPr lang="nl-NL" i="1" dirty="0"/>
              <a:t>Titel. – </a:t>
            </a:r>
            <a:r>
              <a:rPr lang="nl-NL" dirty="0"/>
              <a:t>Geraadpleegd op .. van: </a:t>
            </a:r>
            <a:r>
              <a:rPr lang="nl-NL" sz="2400" u="sng" dirty="0"/>
              <a:t>Website</a:t>
            </a:r>
            <a:endParaRPr lang="nl-NL" u="sng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F657FC4-5BE2-49AC-8E6D-48AA3F624E89}"/>
              </a:ext>
            </a:extLst>
          </p:cNvPr>
          <p:cNvSpPr/>
          <p:nvPr/>
        </p:nvSpPr>
        <p:spPr>
          <a:xfrm>
            <a:off x="2337706" y="4027781"/>
            <a:ext cx="2500993" cy="391819"/>
          </a:xfrm>
          <a:prstGeom prst="rect">
            <a:avLst/>
          </a:prstGeom>
          <a:solidFill>
            <a:schemeClr val="accent4">
              <a:lumMod val="40000"/>
              <a:lumOff val="6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48523289-2215-4F4B-8584-7EADE60D0CC2}"/>
              </a:ext>
            </a:extLst>
          </p:cNvPr>
          <p:cNvSpPr/>
          <p:nvPr/>
        </p:nvSpPr>
        <p:spPr>
          <a:xfrm>
            <a:off x="4932136" y="3995966"/>
            <a:ext cx="754743" cy="435427"/>
          </a:xfrm>
          <a:prstGeom prst="rect">
            <a:avLst/>
          </a:prstGeom>
          <a:solidFill>
            <a:schemeClr val="accent4">
              <a:lumMod val="60000"/>
              <a:lumOff val="4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57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A9771C-88D1-B4C1-43B3-108D1071E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410" y="117950"/>
            <a:ext cx="4996320" cy="1800526"/>
          </a:xfrm>
        </p:spPr>
        <p:txBody>
          <a:bodyPr>
            <a:normAutofit/>
          </a:bodyPr>
          <a:lstStyle/>
          <a:p>
            <a:r>
              <a:rPr lang="nl-NL" b="1" dirty="0">
                <a:cs typeface="Calibri Light"/>
              </a:rPr>
              <a:t>Bronvermelding APA </a:t>
            </a:r>
            <a:br>
              <a:rPr lang="nl-NL" b="1" dirty="0">
                <a:cs typeface="Calibri Light"/>
              </a:rPr>
            </a:br>
            <a:r>
              <a:rPr lang="nl-NL" b="1" dirty="0">
                <a:cs typeface="Calibri Light"/>
              </a:rPr>
              <a:t>voorbeelden </a:t>
            </a:r>
            <a:endParaRPr lang="nl-NL" dirty="0">
              <a:cs typeface="Calibri Light" panose="020F0302020204030204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59871F-70C7-43BB-2D28-92CFEFEB8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065" y="1913933"/>
            <a:ext cx="5285351" cy="473599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800" b="1" dirty="0">
                <a:ea typeface="+mn-lt"/>
                <a:cs typeface="+mn-lt"/>
              </a:rPr>
              <a:t>Boek: </a:t>
            </a:r>
            <a:endParaRPr lang="en-US" sz="1800" b="1">
              <a:ea typeface="+mn-lt"/>
              <a:cs typeface="+mn-lt"/>
            </a:endParaRPr>
          </a:p>
          <a:p>
            <a:r>
              <a:rPr lang="nl-NL" sz="1800" dirty="0">
                <a:ea typeface="+mn-lt"/>
                <a:cs typeface="+mn-lt"/>
              </a:rPr>
              <a:t>Schrijversnaam, voorletter (jaartal). </a:t>
            </a:r>
            <a:r>
              <a:rPr lang="nl-NL" sz="1800" i="1" dirty="0">
                <a:ea typeface="+mn-lt"/>
                <a:cs typeface="+mn-lt"/>
              </a:rPr>
              <a:t>Titel met schuine letters. </a:t>
            </a:r>
            <a:endParaRPr lang="en-US" sz="1800">
              <a:ea typeface="+mn-lt"/>
              <a:cs typeface="+mn-lt"/>
            </a:endParaRPr>
          </a:p>
          <a:p>
            <a:r>
              <a:rPr lang="nl-NL" sz="1800" dirty="0">
                <a:ea typeface="+mn-lt"/>
                <a:cs typeface="+mn-lt"/>
              </a:rPr>
              <a:t>Jansen, J. (2009).</a:t>
            </a:r>
            <a:r>
              <a:rPr lang="nl-NL" sz="1800" i="1" dirty="0">
                <a:ea typeface="+mn-lt"/>
                <a:cs typeface="+mn-lt"/>
              </a:rPr>
              <a:t> Een fantastisch boek.</a:t>
            </a:r>
            <a:endParaRPr lang="nl-NL" sz="1800" dirty="0">
              <a:ea typeface="+mn-lt"/>
              <a:cs typeface="+mn-lt"/>
            </a:endParaRPr>
          </a:p>
          <a:p>
            <a:endParaRPr lang="nl-NL" sz="1800" i="1" dirty="0">
              <a:cs typeface="Calibri"/>
            </a:endParaRPr>
          </a:p>
          <a:p>
            <a:pPr marL="0" indent="0">
              <a:buNone/>
            </a:pPr>
            <a:r>
              <a:rPr lang="nl-NL" sz="1800" b="1" dirty="0">
                <a:cs typeface="Calibri"/>
              </a:rPr>
              <a:t>Artikel internet: </a:t>
            </a:r>
          </a:p>
          <a:p>
            <a:r>
              <a:rPr lang="nl-NL" sz="1800" dirty="0">
                <a:cs typeface="Calibri"/>
              </a:rPr>
              <a:t>Schrijversnaam, voorletter (jaartal). </a:t>
            </a:r>
            <a:r>
              <a:rPr lang="nl-NL" sz="1800" i="1" dirty="0">
                <a:cs typeface="Calibri"/>
              </a:rPr>
              <a:t>Titel met schuine letters. </a:t>
            </a:r>
            <a:r>
              <a:rPr lang="nl-NL" sz="1800" dirty="0">
                <a:cs typeface="Calibri"/>
              </a:rPr>
              <a:t>Geraadpleegd op (datum van vandaag) van </a:t>
            </a:r>
            <a:r>
              <a:rPr lang="nl-NL" sz="1800" u="sng" dirty="0">
                <a:cs typeface="Calibri"/>
              </a:rPr>
              <a:t>(</a:t>
            </a:r>
            <a:r>
              <a:rPr lang="nl-NL" sz="1800" u="sng" dirty="0" err="1">
                <a:cs typeface="Calibri"/>
              </a:rPr>
              <a:t>url</a:t>
            </a:r>
            <a:r>
              <a:rPr lang="nl-NL" sz="1800" u="sng" dirty="0">
                <a:cs typeface="Calibri"/>
              </a:rPr>
              <a:t> website)</a:t>
            </a:r>
            <a:r>
              <a:rPr lang="nl-NL" sz="1800" dirty="0">
                <a:cs typeface="Calibri"/>
              </a:rPr>
              <a:t>. </a:t>
            </a:r>
          </a:p>
          <a:p>
            <a:r>
              <a:rPr lang="nl-NL" sz="1800" dirty="0">
                <a:ea typeface="+mn-lt"/>
                <a:cs typeface="+mn-lt"/>
              </a:rPr>
              <a:t>Jansen, J. (2021). </a:t>
            </a:r>
            <a:r>
              <a:rPr lang="nl-NL" sz="1800" i="1" dirty="0">
                <a:ea typeface="+mn-lt"/>
                <a:cs typeface="+mn-lt"/>
              </a:rPr>
              <a:t>De frikandel is de meest favoriete snack. </a:t>
            </a:r>
            <a:r>
              <a:rPr lang="nl-NL" sz="1800" dirty="0">
                <a:ea typeface="+mn-lt"/>
                <a:cs typeface="+mn-lt"/>
              </a:rPr>
              <a:t>Geraadpleegd op 21 april 2021, van </a:t>
            </a:r>
            <a:r>
              <a:rPr lang="nl-NL" sz="1800" dirty="0">
                <a:ea typeface="+mn-lt"/>
                <a:cs typeface="+mn-lt"/>
                <a:hlinkClick r:id="rId2"/>
              </a:rPr>
              <a:t>https://www.gelderlander.nl/winterswijk/even-een-andere-verkiezing-de-frikandel-is-meest-favoriete-snack~a548757f/</a:t>
            </a:r>
            <a:r>
              <a:rPr lang="nl-NL" sz="1600" dirty="0">
                <a:ea typeface="+mn-lt"/>
                <a:cs typeface="+mn-lt"/>
              </a:rPr>
              <a:t> </a:t>
            </a:r>
            <a:endParaRPr lang="nl-NL" sz="1600" i="1" dirty="0">
              <a:cs typeface="Calibri"/>
            </a:endParaRPr>
          </a:p>
        </p:txBody>
      </p:sp>
      <p:pic>
        <p:nvPicPr>
          <p:cNvPr id="101" name="Afbeelding 101" descr="Afbeelding met tekst, elektronica, computer, schermafbeelding&#10;&#10;Automatisch gegenereerde beschrijving">
            <a:extLst>
              <a:ext uri="{FF2B5EF4-FFF2-40B4-BE49-F238E27FC236}">
                <a16:creationId xmlns:a16="http://schemas.microsoft.com/office/drawing/2014/main" id="{4EBA99D3-2843-FE74-6E74-9599533780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642" r="-1" b="1868"/>
          <a:stretch/>
        </p:blipFill>
        <p:spPr>
          <a:xfrm>
            <a:off x="7476866" y="3949132"/>
            <a:ext cx="3848322" cy="1950848"/>
          </a:xfrm>
          <a:prstGeom prst="rect">
            <a:avLst/>
          </a:prstGeom>
        </p:spPr>
      </p:pic>
      <p:pic>
        <p:nvPicPr>
          <p:cNvPr id="100" name="Afbeelding 100">
            <a:extLst>
              <a:ext uri="{FF2B5EF4-FFF2-40B4-BE49-F238E27FC236}">
                <a16:creationId xmlns:a16="http://schemas.microsoft.com/office/drawing/2014/main" id="{69D375C9-EC3D-816F-4867-65C9A84AEF2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8674" r="-2" b="-2"/>
          <a:stretch/>
        </p:blipFill>
        <p:spPr>
          <a:xfrm>
            <a:off x="7358624" y="1483533"/>
            <a:ext cx="3848322" cy="157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8168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414</Words>
  <Application>Microsoft Office PowerPoint</Application>
  <PresentationFormat>Breedbeeld</PresentationFormat>
  <Paragraphs>41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Kantoorthema</vt:lpstr>
      <vt:lpstr>1_Kantoorthema</vt:lpstr>
      <vt:lpstr>Brongebruik</vt:lpstr>
      <vt:lpstr>Goede bron?  KODAK</vt:lpstr>
      <vt:lpstr>Bronvermelding APA</vt:lpstr>
      <vt:lpstr>Bronvermelding</vt:lpstr>
      <vt:lpstr>Bronvermelding APA  voorbeelden </vt:lpstr>
    </vt:vector>
  </TitlesOfParts>
  <Company>Landstede 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Brongebruik</dc:title>
  <dc:creator>Iris Groot Koerkamp</dc:creator>
  <cp:lastModifiedBy>Iris Groot Koerkamp</cp:lastModifiedBy>
  <cp:revision>1</cp:revision>
  <dcterms:created xsi:type="dcterms:W3CDTF">2024-01-22T14:47:03Z</dcterms:created>
  <dcterms:modified xsi:type="dcterms:W3CDTF">2024-01-22T14:57:22Z</dcterms:modified>
</cp:coreProperties>
</file>